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9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1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1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62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13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58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68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13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05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06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6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624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147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14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624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138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585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684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135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052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068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6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138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147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5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6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1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0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6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2BE53-5AD2-4F31-8380-754542267D77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9DFD2-258E-4794-BE61-47DF3516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6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86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>
                <a:latin typeface="Comic Sans MS" pitchFamily="66" charset="0"/>
              </a:rPr>
              <a:t>Cross Sections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What you see when you slice.</a:t>
            </a:r>
          </a:p>
        </p:txBody>
      </p:sp>
    </p:spTree>
    <p:extLst>
      <p:ext uri="{BB962C8B-B14F-4D97-AF65-F5344CB8AC3E}">
        <p14:creationId xmlns:p14="http://schemas.microsoft.com/office/powerpoint/2010/main" val="119010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9" name="Oval 31"/>
          <p:cNvSpPr>
            <a:spLocks noChangeArrowheads="1"/>
          </p:cNvSpPr>
          <p:nvPr/>
        </p:nvSpPr>
        <p:spPr bwMode="auto">
          <a:xfrm>
            <a:off x="2895600" y="4114800"/>
            <a:ext cx="2514600" cy="457200"/>
          </a:xfrm>
          <a:prstGeom prst="ellipse">
            <a:avLst/>
          </a:prstGeom>
          <a:solidFill>
            <a:schemeClr val="tx1">
              <a:alpha val="60001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229600" cy="175228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 pitchFamily="66" charset="0"/>
              </a:rPr>
              <a:t>A Cross Section Perpendicular to the base of a Cylinder gives us what two- dimensional shape?</a:t>
            </a:r>
          </a:p>
        </p:txBody>
      </p:sp>
      <p:sp>
        <p:nvSpPr>
          <p:cNvPr id="7200" name="Oval 32"/>
          <p:cNvSpPr>
            <a:spLocks noChangeArrowheads="1"/>
          </p:cNvSpPr>
          <p:nvPr/>
        </p:nvSpPr>
        <p:spPr bwMode="auto">
          <a:xfrm>
            <a:off x="2895600" y="5257800"/>
            <a:ext cx="2514600" cy="457200"/>
          </a:xfrm>
          <a:prstGeom prst="ellipse">
            <a:avLst/>
          </a:prstGeom>
          <a:solidFill>
            <a:schemeClr val="tx1">
              <a:alpha val="60001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5410200" y="43434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>
            <a:off x="2895600" y="43434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2895600" y="4343400"/>
            <a:ext cx="2514600" cy="1143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2438400" y="1981200"/>
            <a:ext cx="3505200" cy="15240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>
            <a:off x="5410200" y="43434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>
            <a:off x="2895600" y="43434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0" name="Line 42"/>
          <p:cNvSpPr>
            <a:spLocks noChangeShapeType="1"/>
          </p:cNvSpPr>
          <p:nvPr/>
        </p:nvSpPr>
        <p:spPr bwMode="auto">
          <a:xfrm>
            <a:off x="2895600" y="43434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>
            <a:off x="2895600" y="54864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6" name="Freeform 58"/>
          <p:cNvSpPr>
            <a:spLocks/>
          </p:cNvSpPr>
          <p:nvPr/>
        </p:nvSpPr>
        <p:spPr bwMode="auto">
          <a:xfrm>
            <a:off x="2895600" y="4343400"/>
            <a:ext cx="2514600" cy="241300"/>
          </a:xfrm>
          <a:custGeom>
            <a:avLst/>
            <a:gdLst>
              <a:gd name="T0" fmla="*/ 0 w 1584"/>
              <a:gd name="T1" fmla="*/ 0 h 152"/>
              <a:gd name="T2" fmla="*/ 48 w 1584"/>
              <a:gd name="T3" fmla="*/ 48 h 152"/>
              <a:gd name="T4" fmla="*/ 240 w 1584"/>
              <a:gd name="T5" fmla="*/ 96 h 152"/>
              <a:gd name="T6" fmla="*/ 528 w 1584"/>
              <a:gd name="T7" fmla="*/ 144 h 152"/>
              <a:gd name="T8" fmla="*/ 912 w 1584"/>
              <a:gd name="T9" fmla="*/ 144 h 152"/>
              <a:gd name="T10" fmla="*/ 1008 w 1584"/>
              <a:gd name="T11" fmla="*/ 144 h 152"/>
              <a:gd name="T12" fmla="*/ 1104 w 1584"/>
              <a:gd name="T13" fmla="*/ 144 h 152"/>
              <a:gd name="T14" fmla="*/ 1200 w 1584"/>
              <a:gd name="T15" fmla="*/ 144 h 152"/>
              <a:gd name="T16" fmla="*/ 1344 w 1584"/>
              <a:gd name="T17" fmla="*/ 96 h 152"/>
              <a:gd name="T18" fmla="*/ 1440 w 1584"/>
              <a:gd name="T19" fmla="*/ 96 h 152"/>
              <a:gd name="T20" fmla="*/ 1584 w 1584"/>
              <a:gd name="T21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84" h="152">
                <a:moveTo>
                  <a:pt x="0" y="0"/>
                </a:moveTo>
                <a:cubicBezTo>
                  <a:pt x="4" y="16"/>
                  <a:pt x="8" y="32"/>
                  <a:pt x="48" y="48"/>
                </a:cubicBezTo>
                <a:cubicBezTo>
                  <a:pt x="88" y="64"/>
                  <a:pt x="160" y="80"/>
                  <a:pt x="240" y="96"/>
                </a:cubicBezTo>
                <a:cubicBezTo>
                  <a:pt x="320" y="112"/>
                  <a:pt x="416" y="136"/>
                  <a:pt x="528" y="144"/>
                </a:cubicBezTo>
                <a:cubicBezTo>
                  <a:pt x="640" y="152"/>
                  <a:pt x="832" y="144"/>
                  <a:pt x="912" y="144"/>
                </a:cubicBezTo>
                <a:cubicBezTo>
                  <a:pt x="992" y="144"/>
                  <a:pt x="976" y="144"/>
                  <a:pt x="1008" y="144"/>
                </a:cubicBezTo>
                <a:cubicBezTo>
                  <a:pt x="1040" y="144"/>
                  <a:pt x="1072" y="144"/>
                  <a:pt x="1104" y="144"/>
                </a:cubicBezTo>
                <a:cubicBezTo>
                  <a:pt x="1136" y="144"/>
                  <a:pt x="1160" y="152"/>
                  <a:pt x="1200" y="144"/>
                </a:cubicBezTo>
                <a:cubicBezTo>
                  <a:pt x="1240" y="136"/>
                  <a:pt x="1304" y="104"/>
                  <a:pt x="1344" y="96"/>
                </a:cubicBezTo>
                <a:cubicBezTo>
                  <a:pt x="1384" y="88"/>
                  <a:pt x="1400" y="112"/>
                  <a:pt x="1440" y="96"/>
                </a:cubicBezTo>
                <a:cubicBezTo>
                  <a:pt x="1480" y="80"/>
                  <a:pt x="1560" y="16"/>
                  <a:pt x="1584" y="0"/>
                </a:cubicBezTo>
              </a:path>
            </a:pathLst>
          </a:custGeom>
          <a:solidFill>
            <a:schemeClr val="tx1">
              <a:alpha val="3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7" name="Freeform 59"/>
          <p:cNvSpPr>
            <a:spLocks/>
          </p:cNvSpPr>
          <p:nvPr/>
        </p:nvSpPr>
        <p:spPr bwMode="auto">
          <a:xfrm>
            <a:off x="2895600" y="5486400"/>
            <a:ext cx="2514600" cy="241300"/>
          </a:xfrm>
          <a:custGeom>
            <a:avLst/>
            <a:gdLst>
              <a:gd name="T0" fmla="*/ 0 w 1584"/>
              <a:gd name="T1" fmla="*/ 0 h 152"/>
              <a:gd name="T2" fmla="*/ 48 w 1584"/>
              <a:gd name="T3" fmla="*/ 48 h 152"/>
              <a:gd name="T4" fmla="*/ 240 w 1584"/>
              <a:gd name="T5" fmla="*/ 96 h 152"/>
              <a:gd name="T6" fmla="*/ 528 w 1584"/>
              <a:gd name="T7" fmla="*/ 144 h 152"/>
              <a:gd name="T8" fmla="*/ 912 w 1584"/>
              <a:gd name="T9" fmla="*/ 144 h 152"/>
              <a:gd name="T10" fmla="*/ 1008 w 1584"/>
              <a:gd name="T11" fmla="*/ 144 h 152"/>
              <a:gd name="T12" fmla="*/ 1104 w 1584"/>
              <a:gd name="T13" fmla="*/ 144 h 152"/>
              <a:gd name="T14" fmla="*/ 1200 w 1584"/>
              <a:gd name="T15" fmla="*/ 144 h 152"/>
              <a:gd name="T16" fmla="*/ 1344 w 1584"/>
              <a:gd name="T17" fmla="*/ 96 h 152"/>
              <a:gd name="T18" fmla="*/ 1440 w 1584"/>
              <a:gd name="T19" fmla="*/ 96 h 152"/>
              <a:gd name="T20" fmla="*/ 1584 w 1584"/>
              <a:gd name="T21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84" h="152">
                <a:moveTo>
                  <a:pt x="0" y="0"/>
                </a:moveTo>
                <a:cubicBezTo>
                  <a:pt x="4" y="16"/>
                  <a:pt x="8" y="32"/>
                  <a:pt x="48" y="48"/>
                </a:cubicBezTo>
                <a:cubicBezTo>
                  <a:pt x="88" y="64"/>
                  <a:pt x="160" y="80"/>
                  <a:pt x="240" y="96"/>
                </a:cubicBezTo>
                <a:cubicBezTo>
                  <a:pt x="320" y="112"/>
                  <a:pt x="416" y="136"/>
                  <a:pt x="528" y="144"/>
                </a:cubicBezTo>
                <a:cubicBezTo>
                  <a:pt x="640" y="152"/>
                  <a:pt x="832" y="144"/>
                  <a:pt x="912" y="144"/>
                </a:cubicBezTo>
                <a:cubicBezTo>
                  <a:pt x="992" y="144"/>
                  <a:pt x="976" y="144"/>
                  <a:pt x="1008" y="144"/>
                </a:cubicBezTo>
                <a:cubicBezTo>
                  <a:pt x="1040" y="144"/>
                  <a:pt x="1072" y="144"/>
                  <a:pt x="1104" y="144"/>
                </a:cubicBezTo>
                <a:cubicBezTo>
                  <a:pt x="1136" y="144"/>
                  <a:pt x="1160" y="152"/>
                  <a:pt x="1200" y="144"/>
                </a:cubicBezTo>
                <a:cubicBezTo>
                  <a:pt x="1240" y="136"/>
                  <a:pt x="1304" y="104"/>
                  <a:pt x="1344" y="96"/>
                </a:cubicBezTo>
                <a:cubicBezTo>
                  <a:pt x="1384" y="88"/>
                  <a:pt x="1400" y="112"/>
                  <a:pt x="1440" y="96"/>
                </a:cubicBezTo>
                <a:cubicBezTo>
                  <a:pt x="1480" y="80"/>
                  <a:pt x="1560" y="16"/>
                  <a:pt x="1584" y="0"/>
                </a:cubicBezTo>
              </a:path>
            </a:pathLst>
          </a:custGeom>
          <a:solidFill>
            <a:schemeClr val="tx1">
              <a:alpha val="3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9" name="Rectangle 61"/>
          <p:cNvSpPr>
            <a:spLocks noChangeArrowheads="1"/>
          </p:cNvSpPr>
          <p:nvPr/>
        </p:nvSpPr>
        <p:spPr bwMode="auto">
          <a:xfrm>
            <a:off x="2895600" y="4343400"/>
            <a:ext cx="2514600" cy="114300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5638800" y="3830638"/>
            <a:ext cx="2736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latin typeface="Comic Sans MS" pitchFamily="66" charset="0"/>
              </a:rPr>
              <a:t>A Rectangle</a:t>
            </a:r>
          </a:p>
        </p:txBody>
      </p:sp>
    </p:spTree>
    <p:extLst>
      <p:ext uri="{BB962C8B-B14F-4D97-AF65-F5344CB8AC3E}">
        <p14:creationId xmlns:p14="http://schemas.microsoft.com/office/powerpoint/2010/main" val="20526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11" dur="5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4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14" dur="20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16" dur="2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2  0.023 -0.02132  c 0.031 0  0.063 0.16655  0.063 0.3331  c 0 -0.08394  0.016 -0.16655  0.031 -0.16655  c 0.016 0  0.031 0.08394  0.031 0.16655  c 0 -0.0413  0.008 -0.08394  0.016 -0.08394  c 0.008 0  0.016 0.0413  0.016 0.08394  c 0 -0.02132  0.004 -0.0413  0.008 -0.0413  c 0.004 0  0.008 0.02132  0.008 0.0413  c 0 -0.01066  0.002 -0.02132  0.004 -0.02132  c 0.001 0  0.004 0.01066  0.004 0.02132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18" dur="2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2  0.023 -0.02132  c 0.031 0  0.063 0.16655  0.063 0.3331  c 0 -0.08394  0.016 -0.16655  0.031 -0.16655  c 0.016 0  0.031 0.08394  0.031 0.16655  c 0 -0.0413  0.008 -0.08394  0.016 -0.08394  c 0.008 0  0.016 0.0413  0.016 0.08394  c 0 -0.02132  0.004 -0.0413  0.008 -0.0413  c 0.004 0  0.008 0.02132  0.008 0.0413  c 0 -0.01066  0.002 -0.02132  0.004 -0.02132  c 0.001 0  0.004 0.01066  0.004 0.02132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rAng="0" ptsTypes="">
                                      <p:cBhvr>
                                        <p:cTn id="20" dur="2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22" dur="2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2  0.023 -0.02132  c 0.031 0  0.063 0.16655  0.063 0.3331  c 0 -0.08394  0.016 -0.16655  0.031 -0.16655  c 0.016 0  0.031 0.08394  0.031 0.16655  c 0 -0.0413  0.008 -0.08394  0.016 -0.08394  c 0.008 0  0.016 0.0413  0.016 0.08394  c 0 -0.02132  0.004 -0.0413  0.008 -0.0413  c 0.004 0  0.008 0.02132  0.008 0.0413  c 0 -0.01066  0.002 -0.02132  0.004 -0.02132  c 0.001 0  0.004 0.01066  0.004 0.02132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24" dur="2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2  0.023 -0.02132  c 0.031 0  0.063 0.16655  0.063 0.3331  c 0 -0.08394  0.016 -0.16655  0.031 -0.16655  c 0.016 0  0.031 0.08394  0.031 0.16655  c 0 -0.0413  0.008 -0.08394  0.016 -0.08394  c 0.008 0  0.016 0.0413  0.016 0.08394  c 0 -0.02132  0.004 -0.0413  0.008 -0.0413  c 0.004 0  0.008 0.02132  0.008 0.0413  c 0 -0.01066  0.002 -0.02132  0.004 -0.02132  c 0.001 0  0.004 0.01066  0.004 0.02132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26" dur="20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1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7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6" grpId="0" animBg="1"/>
      <p:bldP spid="7206" grpId="1" animBg="1"/>
      <p:bldP spid="7206" grpId="2" animBg="1"/>
      <p:bldP spid="7208" grpId="0" animBg="1"/>
      <p:bldP spid="7209" grpId="0" animBg="1"/>
      <p:bldP spid="7210" grpId="0" animBg="1"/>
      <p:bldP spid="7211" grpId="0" animBg="1"/>
      <p:bldP spid="7226" grpId="0" animBg="1"/>
      <p:bldP spid="7227" grpId="0" animBg="1"/>
      <p:bldP spid="7227" grpId="1" animBg="1"/>
      <p:bldP spid="72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229600" cy="182848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 pitchFamily="66" charset="0"/>
              </a:rPr>
              <a:t>A Cross Section Perpendicular to the base of a Pyramid gives us what two- dimensional shape?</a:t>
            </a:r>
          </a:p>
        </p:txBody>
      </p:sp>
      <p:sp>
        <p:nvSpPr>
          <p:cNvPr id="8229" name="AutoShape 37"/>
          <p:cNvSpPr>
            <a:spLocks noChangeArrowheads="1"/>
          </p:cNvSpPr>
          <p:nvPr/>
        </p:nvSpPr>
        <p:spPr bwMode="auto">
          <a:xfrm>
            <a:off x="3505200" y="3429000"/>
            <a:ext cx="1524000" cy="1677988"/>
          </a:xfrm>
          <a:prstGeom prst="triangle">
            <a:avLst>
              <a:gd name="adj" fmla="val 50000"/>
            </a:avLst>
          </a:prstGeom>
          <a:solidFill>
            <a:schemeClr val="tx1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 flipH="1" flipV="1">
            <a:off x="4267200" y="3429000"/>
            <a:ext cx="152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 rot="-23938693">
            <a:off x="3665538" y="4595813"/>
            <a:ext cx="1219200" cy="990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 flipH="1" flipV="1">
            <a:off x="4419600" y="4343400"/>
            <a:ext cx="609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 flipH="1">
            <a:off x="3505200" y="4343400"/>
            <a:ext cx="914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9" name="Rectangle 57"/>
          <p:cNvSpPr>
            <a:spLocks noChangeArrowheads="1"/>
          </p:cNvSpPr>
          <p:nvPr/>
        </p:nvSpPr>
        <p:spPr bwMode="auto">
          <a:xfrm>
            <a:off x="5562600" y="2209800"/>
            <a:ext cx="2590800" cy="1828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8" name="Line 56"/>
          <p:cNvSpPr>
            <a:spLocks noChangeShapeType="1"/>
          </p:cNvSpPr>
          <p:nvPr/>
        </p:nvSpPr>
        <p:spPr bwMode="auto">
          <a:xfrm>
            <a:off x="3505200" y="5105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 flipV="1">
            <a:off x="4114800" y="3429000"/>
            <a:ext cx="152400" cy="243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 flipV="1">
            <a:off x="4114800" y="5105400"/>
            <a:ext cx="914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4" name="Line 52"/>
          <p:cNvSpPr>
            <a:spLocks noChangeShapeType="1"/>
          </p:cNvSpPr>
          <p:nvPr/>
        </p:nvSpPr>
        <p:spPr bwMode="auto">
          <a:xfrm>
            <a:off x="3505200" y="5105400"/>
            <a:ext cx="609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6" name="Line 54"/>
          <p:cNvSpPr>
            <a:spLocks noChangeShapeType="1"/>
          </p:cNvSpPr>
          <p:nvPr/>
        </p:nvSpPr>
        <p:spPr bwMode="auto">
          <a:xfrm flipH="1" flipV="1">
            <a:off x="4267200" y="3429000"/>
            <a:ext cx="7620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7" name="Line 55"/>
          <p:cNvSpPr>
            <a:spLocks noChangeShapeType="1"/>
          </p:cNvSpPr>
          <p:nvPr/>
        </p:nvSpPr>
        <p:spPr bwMode="auto">
          <a:xfrm flipH="1">
            <a:off x="3505200" y="3429000"/>
            <a:ext cx="7620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0" name="Text Box 58"/>
          <p:cNvSpPr txBox="1">
            <a:spLocks noChangeArrowheads="1"/>
          </p:cNvSpPr>
          <p:nvPr/>
        </p:nvSpPr>
        <p:spPr bwMode="auto">
          <a:xfrm>
            <a:off x="533400" y="3810000"/>
            <a:ext cx="2406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latin typeface="Comic Sans MS" pitchFamily="66" charset="0"/>
              </a:rPr>
              <a:t>A Triangle</a:t>
            </a:r>
          </a:p>
        </p:txBody>
      </p:sp>
    </p:spTree>
    <p:extLst>
      <p:ext uri="{BB962C8B-B14F-4D97-AF65-F5344CB8AC3E}">
        <p14:creationId xmlns:p14="http://schemas.microsoft.com/office/powerpoint/2010/main" val="385424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3 -0.04626 C -0.07083 -0.0458 -0.13594 -0.04534 -0.20104 -0.04465 C -0.23351 -0.04418 -0.26753 -0.05552 -0.29861 -0.04303 C -0.3 -0.04256 -0.29687 0.00578 -0.29635 0.0148 C -0.29566 0.06176 -0.29514 0.08929 -0.29167 0.12931 C -0.29132 0.14966 -0.29045 0.17002 -0.29045 0.19038 " pathEditMode="relative" rAng="0" ptsTypes="fffffA">
                                      <p:cBhvr>
                                        <p:cTn id="11" dur="20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22" y="11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22" dur="2000" fill="hold"/>
                                        <p:tgtEl>
                                          <p:spTgt spid="8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2  0.023 -0.02132  c 0.031 0  0.063 0.16655  0.063 0.3331  c 0 -0.08394  0.016 -0.16655  0.031 -0.16655  c 0.016 0  0.031 0.08394  0.031 0.16655  c 0 -0.0413  0.008 -0.08394  0.016 -0.08394  c 0.008 0  0.016 0.0413  0.016 0.08394  c 0 -0.02132  0.004 -0.0413  0.008 -0.0413  c 0.004 0  0.008 0.02132  0.008 0.0413  c 0 -0.01066  0.002 -0.02132  0.004 -0.02132  c 0.001 0  0.004 0.01066  0.004 0.02132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24" dur="20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2  0.023 -0.02132  c 0.031 0  0.063 0.16655  0.063 0.3331  c 0 -0.08394  0.016 -0.16655  0.031 -0.16655  c 0.016 0  0.031 0.08394  0.031 0.16655  c 0 -0.0413  0.008 -0.08394  0.016 -0.08394  c 0.008 0  0.016 0.0413  0.016 0.08394  c 0 -0.02132  0.004 -0.0413  0.008 -0.0413  c 0.004 0  0.008 0.02132  0.008 0.0413  c 0 -0.01066  0.002 -0.02132  0.004 -0.02132  c 0.001 0  0.004 0.01066  0.004 0.02132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27" dur="2000" fill="hold"/>
                                        <p:tgtEl>
                                          <p:spTgt spid="8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29" dur="20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4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32" dur="20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4" dur="20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9" grpId="0" animBg="1"/>
      <p:bldP spid="8215" grpId="0" animBg="1"/>
      <p:bldP spid="8249" grpId="0" animBg="1"/>
      <p:bldP spid="8249" grpId="1" animBg="1"/>
      <p:bldP spid="8249" grpId="2" animBg="1"/>
      <p:bldP spid="8248" grpId="0" animBg="1"/>
      <p:bldP spid="8248" grpId="1" animBg="1"/>
      <p:bldP spid="8237" grpId="0" animBg="1"/>
      <p:bldP spid="8240" grpId="0" animBg="1"/>
      <p:bldP spid="8244" grpId="0" animBg="1"/>
      <p:bldP spid="8246" grpId="0" animBg="1"/>
      <p:bldP spid="8247" grpId="0" animBg="1"/>
      <p:bldP spid="82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7"/>
            <a:ext cx="8229600" cy="206333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 pitchFamily="66" charset="0"/>
              </a:rPr>
              <a:t>A Cross Section Parallel to the base of a Square Pyramid gives us what two- dimensional shape?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 rot="2543428">
            <a:off x="3276600" y="3581400"/>
            <a:ext cx="914400" cy="838200"/>
          </a:xfrm>
          <a:prstGeom prst="rect">
            <a:avLst/>
          </a:prstGeom>
          <a:solidFill>
            <a:schemeClr val="tx1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spect="1" noChangeArrowheads="1"/>
          </p:cNvSpPr>
          <p:nvPr/>
        </p:nvSpPr>
        <p:spPr bwMode="auto">
          <a:xfrm rot="2543428">
            <a:off x="2895600" y="4343400"/>
            <a:ext cx="1608138" cy="1473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V="1">
            <a:off x="3810000" y="45720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V="1">
            <a:off x="2590800" y="3962400"/>
            <a:ext cx="533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 flipV="1">
            <a:off x="4343400" y="3962400"/>
            <a:ext cx="4572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3581400" y="3429000"/>
            <a:ext cx="76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 rot="-2341097">
            <a:off x="533400" y="2743200"/>
            <a:ext cx="2133600" cy="1295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3733800" y="2514600"/>
            <a:ext cx="7620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 flipV="1">
            <a:off x="3733800" y="2514600"/>
            <a:ext cx="6096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H="1">
            <a:off x="3124200" y="2514600"/>
            <a:ext cx="6096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V="1">
            <a:off x="3657600" y="2514600"/>
            <a:ext cx="76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5927725" y="2414588"/>
            <a:ext cx="2152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latin typeface="Comic Sans MS" pitchFamily="66" charset="0"/>
              </a:rPr>
              <a:t>A Square</a:t>
            </a:r>
          </a:p>
        </p:txBody>
      </p:sp>
    </p:spTree>
    <p:extLst>
      <p:ext uri="{BB962C8B-B14F-4D97-AF65-F5344CB8AC3E}">
        <p14:creationId xmlns:p14="http://schemas.microsoft.com/office/powerpoint/2010/main" val="56833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362E-19 6.22947E-6 C 0.01545 -0.00185 0.02257 -0.00624 0.03646 -0.0111 C 0.04896 -0.02336 0.06476 -0.03099 0.07882 -0.03932 C 0.08438 -0.04256 0.08819 -0.04695 0.09288 -0.05181 C 0.09514 -0.05412 0.1 -0.05806 0.1 -0.05806 C 0.10278 -0.06361 0.10451 -0.06708 0.10938 -0.06893 C 0.11059 -0.07055 0.11163 -0.0724 0.11285 -0.07379 C 0.11389 -0.07494 0.11528 -0.07541 0.11632 -0.07679 C 0.12292 -0.08558 0.11406 -0.07795 0.12222 -0.08628 C 0.12448 -0.08859 0.12934 -0.09252 0.12934 -0.09252 C 0.13854 -0.08813 0.1349 -0.08489 0.14115 -0.07679 C 0.14722 -0.06893 0.15382 -0.06153 0.1599 -0.05343 C 0.16233 -0.05019 0.16337 -0.04557 0.1658 -0.04233 C 0.16997 -0.03677 0.17344 -0.03076 0.1776 -0.02521 C 0.17865 -0.02382 0.18021 -0.02336 0.18108 -0.02197 C 0.18628 -0.01411 0.1875 -0.00879 0.1941 -0.00323 C 0.19635 0.00671 0.20104 0.01412 0.20694 0.02036 C 0.20868 0.0273 0.21163 0.02545 0.21528 0.03123 C 0.21858 0.03655 0.22101 0.04211 0.22465 0.04696 C 0.22622 0.05298 0.23021 0.06084 0.23403 0.06431 C 0.23542 0.0694 0.23524 0.06732 0.23524 0.07056 " pathEditMode="relative" ptsTypes="ffffffffffffffffffffA">
                                      <p:cBhvr>
                                        <p:cTn id="11" dur="2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14" dur="2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2  0.023 -0.02132  c 0.031 0  0.063 0.16655  0.063 0.3331  c 0 -0.08394  0.016 -0.16655  0.031 -0.16655  c 0.016 0  0.031 0.08394  0.031 0.16655  c 0 -0.0413  0.008 -0.08394  0.016 -0.08394  c 0.008 0  0.016 0.0413  0.016 0.08394  c 0 -0.02132  0.004 -0.0413  0.008 -0.0413  c 0.004 0  0.008 0.02132  0.008 0.0413  c 0 -0.01066  0.002 -0.02132  0.004 -0.02132  c 0.001 0  0.004 0.01066  0.004 0.02132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16" dur="2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19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2  0.023 -0.02132  c 0.031 0  0.063 0.16655  0.063 0.3331  c 0 -0.08394  0.016 -0.16655  0.031 -0.16655  c 0.016 0  0.031 0.08394  0.031 0.16655  c 0 -0.0413  0.008 -0.08394  0.016 -0.08394  c 0.008 0  0.016 0.0413  0.016 0.08394  c 0 -0.02132  0.004 -0.0413  0.008 -0.0413  c 0.004 0  0.008 0.02132  0.008 0.0413  c 0 -0.01066  0.002 -0.02132  0.004 -0.02132  c 0.001 0  0.004 0.01066  0.004 0.02132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21" dur="2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38" grpId="0" animBg="1"/>
      <p:bldP spid="9238" grpId="1" animBg="1"/>
      <p:bldP spid="9238" grpId="2" animBg="1"/>
      <p:bldP spid="9234" grpId="0" animBg="1"/>
      <p:bldP spid="9237" grpId="0" animBg="1"/>
      <p:bldP spid="9236" grpId="0" animBg="1"/>
      <p:bldP spid="9233" grpId="0" animBg="1"/>
      <p:bldP spid="92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276600" y="3505200"/>
            <a:ext cx="1371600" cy="1600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7"/>
            <a:ext cx="8382000" cy="1980881"/>
          </a:xfrm>
        </p:spPr>
        <p:txBody>
          <a:bodyPr>
            <a:normAutofit/>
          </a:bodyPr>
          <a:lstStyle/>
          <a:p>
            <a:r>
              <a:rPr lang="en-US" sz="3600">
                <a:latin typeface="Comic Sans MS" pitchFamily="66" charset="0"/>
              </a:rPr>
              <a:t>A Cross Section Perpendicular to the base of a Rectangular Prism gives us what two- dimensional shape?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 rot="-10800000">
            <a:off x="5638800" y="2133600"/>
            <a:ext cx="3048000" cy="1371600"/>
          </a:xfrm>
          <a:prstGeom prst="lightningBol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429000" y="3657600"/>
            <a:ext cx="1371600" cy="1600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334000" y="4114800"/>
            <a:ext cx="2736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latin typeface="Comic Sans MS" pitchFamily="66" charset="0"/>
              </a:rPr>
              <a:t>A Rectangle</a:t>
            </a:r>
          </a:p>
        </p:txBody>
      </p:sp>
    </p:spTree>
    <p:extLst>
      <p:ext uri="{BB962C8B-B14F-4D97-AF65-F5344CB8AC3E}">
        <p14:creationId xmlns:p14="http://schemas.microsoft.com/office/powerpoint/2010/main" val="46867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66273E-6 C -0.01372 0.00508 -0.0283 0.00439 -0.04236 0.00624 C -0.15122 0.00531 -0.18507 0.00624 -0.26476 0.00138 C -0.3434 0.00369 -0.32187 -0.01782 -0.32483 0.08604 C -0.32483 0.08766 -0.32569 0.08928 -0.32604 0.0909 C -0.32708 0.11264 -0.32622 0.14133 -0.33646 0.15983 C -0.3375 0.16354 -0.33906 0.16701 -0.3401 0.17071 C -0.34184 0.17765 -0.34184 0.18574 -0.34358 0.19268 C -0.34479 0.19731 -0.34861 0.20286 -0.35069 0.20679 C -0.34948 0.22923 -0.34618 0.2482 -0.34132 0.26948 C -0.34167 0.2903 -0.33785 0.325 -0.34826 0.34628 C -0.35139 0.36247 -0.36094 0.38583 -0.37187 0.39486 C -0.37934 0.41082 -0.40417 0.40249 -0.41302 0.40272 C -0.45885 0.40365 -0.50486 0.40388 -0.55069 0.40434 C -0.5566 0.4048 -0.56233 0.40527 -0.56823 0.40596 C -0.57014 0.40619 -0.57413 0.40735 -0.57413 0.40735 L -0.56597 0.40897 " pathEditMode="relative" ptsTypes="fffffffffffffffAA">
                                      <p:cBhvr>
                                        <p:cTn id="11" dur="3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2  0.023 -0.02132  c 0.031 0  0.063 0.16655  0.063 0.3331  c 0 -0.08394  0.016 -0.16655  0.031 -0.16655  c 0.016 0  0.031 0.08394  0.031 0.16655  c 0 -0.0413  0.008 -0.08394  0.016 -0.08394  c 0.008 0  0.016 0.0413  0.016 0.08394  c 0 -0.02132  0.004 -0.0413  0.008 -0.0413  c 0.004 0  0.008 0.02132  0.008 0.0413  c 0 -0.01066  0.002 -0.02132  0.004 -0.02132  c 0.001 0  0.004 0.01066  0.004 0.02132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14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249" grpId="1" animBg="1"/>
      <p:bldP spid="10249" grpId="2" animBg="1"/>
      <p:bldP spid="10247" grpId="0" animBg="1"/>
      <p:bldP spid="102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 rot="3194490">
            <a:off x="3733800" y="3733800"/>
            <a:ext cx="1447800" cy="1219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305800" cy="159988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Comic Sans MS" pitchFamily="66" charset="0"/>
              </a:rPr>
              <a:t>A Cross Section Parallel to the base of a Rectangular Prism gives us what two- dimensional shape?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 rot="6266162">
            <a:off x="6100763" y="1900237"/>
            <a:ext cx="2230438" cy="1630363"/>
          </a:xfrm>
          <a:prstGeom prst="lightningBol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85800" y="3505200"/>
            <a:ext cx="2736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latin typeface="Comic Sans MS" pitchFamily="66" charset="0"/>
              </a:rPr>
              <a:t>A Rectangle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 rot="3194490">
            <a:off x="3695700" y="3695700"/>
            <a:ext cx="1447800" cy="1219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9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52926E-6 C -0.01806 -0.00278 -0.03612 -0.00509 -0.05417 -0.00787 C -0.06441 -0.01273 -0.07639 -0.01296 -0.08716 -0.01411 C -0.10799 -0.02128 -0.12917 -0.01805 -0.1507 -0.01874 C -0.20087 -0.02406 -0.14237 -0.01828 -0.26233 -0.02198 C -0.27726 -0.02244 -0.30712 -0.0266 -0.30712 -0.0266 C -0.3283 -0.02614 -0.34948 -0.0266 -0.37066 -0.02522 C -0.38212 -0.02452 -0.38872 -0.01504 -0.39879 -0.01111 C -0.4 -0.00995 -0.40122 -0.00879 -0.40244 -0.00787 C -0.40348 -0.00717 -0.40521 -0.00764 -0.40591 -0.00625 C -0.4073 -0.0037 -0.40834 0.003 -0.40834 0.003 C -0.40799 0.01041 -0.40799 0.01781 -0.40712 0.02498 C -0.40608 0.03354 -0.39879 0.04672 -0.39532 0.05482 C -0.39202 0.06269 -0.38525 0.06685 -0.38247 0.07518 C -0.37813 0.08836 -0.37483 0.10247 -0.36702 0.11288 C -0.36441 0.12028 -0.36146 0.12884 -0.35643 0.13324 C -0.34185 0.16285 -0.3283 0.19269 -0.30938 0.2179 C -0.30695 0.22114 -0.30608 0.22554 -0.30365 0.22877 C -0.29601 0.23895 -0.28716 0.24774 -0.27882 0.25699 C -0.26841 0.26856 -0.25834 0.28614 -0.2448 0.29146 C -0.24219 0.29655 -0.23594 0.30187 -0.23178 0.30557 C -0.22171 0.31436 -0.21164 0.32778 -0.2 0.33217 C -0.19323 0.33865 -0.18907 0.34235 -0.18125 0.34628 C -0.17466 0.35299 -0.17119 0.35739 -0.16355 0.3604 C -0.1599 0.3634 -0.15678 0.36733 -0.15296 0.36988 C -0.15 0.37173 -0.14358 0.37451 -0.14358 0.37451 C -0.12761 0.39093 -0.09462 0.38561 -0.07882 0.38561 " pathEditMode="relative" ptsTypes="ffffffffffffffffffffffffffA">
                                      <p:cBhvr>
                                        <p:cTn id="10" dur="3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" presetID="4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13" dur="3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  <p:bldP spid="11271" grpId="1" animBg="1"/>
      <p:bldP spid="11272" grpId="0"/>
      <p:bldP spid="1127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2133600" y="3505200"/>
            <a:ext cx="2362200" cy="2209800"/>
          </a:xfrm>
          <a:prstGeom prst="triangle">
            <a:avLst>
              <a:gd name="adj" fmla="val 50000"/>
            </a:avLst>
          </a:prstGeom>
          <a:solidFill>
            <a:schemeClr val="tx1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76200"/>
            <a:ext cx="8343900" cy="18288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 pitchFamily="66" charset="0"/>
              </a:rPr>
              <a:t>A Cross Section Perpendicular to the base of a Cone gives us what two-dimensional shape?</a:t>
            </a: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2133600" y="5562600"/>
            <a:ext cx="23622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715000" y="2133600"/>
            <a:ext cx="2743200" cy="25146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Freeform 9"/>
          <p:cNvSpPr>
            <a:spLocks/>
          </p:cNvSpPr>
          <p:nvPr/>
        </p:nvSpPr>
        <p:spPr bwMode="auto">
          <a:xfrm>
            <a:off x="2209800" y="5549900"/>
            <a:ext cx="2209800" cy="165100"/>
          </a:xfrm>
          <a:custGeom>
            <a:avLst/>
            <a:gdLst>
              <a:gd name="T0" fmla="*/ 1392 w 1392"/>
              <a:gd name="T1" fmla="*/ 104 h 104"/>
              <a:gd name="T2" fmla="*/ 1296 w 1392"/>
              <a:gd name="T3" fmla="*/ 56 h 104"/>
              <a:gd name="T4" fmla="*/ 1104 w 1392"/>
              <a:gd name="T5" fmla="*/ 8 h 104"/>
              <a:gd name="T6" fmla="*/ 912 w 1392"/>
              <a:gd name="T7" fmla="*/ 8 h 104"/>
              <a:gd name="T8" fmla="*/ 528 w 1392"/>
              <a:gd name="T9" fmla="*/ 8 h 104"/>
              <a:gd name="T10" fmla="*/ 432 w 1392"/>
              <a:gd name="T11" fmla="*/ 8 h 104"/>
              <a:gd name="T12" fmla="*/ 384 w 1392"/>
              <a:gd name="T13" fmla="*/ 8 h 104"/>
              <a:gd name="T14" fmla="*/ 288 w 1392"/>
              <a:gd name="T15" fmla="*/ 8 h 104"/>
              <a:gd name="T16" fmla="*/ 96 w 1392"/>
              <a:gd name="T17" fmla="*/ 56 h 104"/>
              <a:gd name="T18" fmla="*/ 48 w 1392"/>
              <a:gd name="T19" fmla="*/ 56 h 104"/>
              <a:gd name="T20" fmla="*/ 0 w 1392"/>
              <a:gd name="T21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92" h="104">
                <a:moveTo>
                  <a:pt x="1392" y="104"/>
                </a:moveTo>
                <a:cubicBezTo>
                  <a:pt x="1368" y="88"/>
                  <a:pt x="1344" y="72"/>
                  <a:pt x="1296" y="56"/>
                </a:cubicBezTo>
                <a:cubicBezTo>
                  <a:pt x="1248" y="40"/>
                  <a:pt x="1168" y="16"/>
                  <a:pt x="1104" y="8"/>
                </a:cubicBezTo>
                <a:cubicBezTo>
                  <a:pt x="1040" y="0"/>
                  <a:pt x="1008" y="8"/>
                  <a:pt x="912" y="8"/>
                </a:cubicBezTo>
                <a:cubicBezTo>
                  <a:pt x="816" y="8"/>
                  <a:pt x="608" y="8"/>
                  <a:pt x="528" y="8"/>
                </a:cubicBezTo>
                <a:cubicBezTo>
                  <a:pt x="448" y="8"/>
                  <a:pt x="456" y="8"/>
                  <a:pt x="432" y="8"/>
                </a:cubicBezTo>
                <a:cubicBezTo>
                  <a:pt x="408" y="8"/>
                  <a:pt x="408" y="8"/>
                  <a:pt x="384" y="8"/>
                </a:cubicBezTo>
                <a:cubicBezTo>
                  <a:pt x="360" y="8"/>
                  <a:pt x="336" y="0"/>
                  <a:pt x="288" y="8"/>
                </a:cubicBezTo>
                <a:cubicBezTo>
                  <a:pt x="240" y="16"/>
                  <a:pt x="136" y="48"/>
                  <a:pt x="96" y="56"/>
                </a:cubicBezTo>
                <a:cubicBezTo>
                  <a:pt x="56" y="64"/>
                  <a:pt x="64" y="48"/>
                  <a:pt x="48" y="56"/>
                </a:cubicBezTo>
                <a:cubicBezTo>
                  <a:pt x="32" y="64"/>
                  <a:pt x="8" y="96"/>
                  <a:pt x="0" y="10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 flipV="1">
            <a:off x="3276600" y="3505200"/>
            <a:ext cx="12192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2133600" y="3505200"/>
            <a:ext cx="11430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546725" y="4624388"/>
            <a:ext cx="2406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latin typeface="Comic Sans MS" pitchFamily="66" charset="0"/>
              </a:rPr>
              <a:t>A Triangle</a:t>
            </a:r>
          </a:p>
        </p:txBody>
      </p:sp>
    </p:spTree>
    <p:extLst>
      <p:ext uri="{BB962C8B-B14F-4D97-AF65-F5344CB8AC3E}">
        <p14:creationId xmlns:p14="http://schemas.microsoft.com/office/powerpoint/2010/main" val="352811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03262 C -0.03247 -0.03424 -0.06771 -0.03771 -0.10365 -0.03863 C -0.11458 -0.04048 -0.12569 -0.04048 -0.13663 -0.0421 C -0.17483 -0.04742 -0.21198 -0.05089 -0.25069 -0.05251 C -0.27847 -0.05552 -0.3033 -0.05436 -0.33194 -0.05367 C -0.38108 -0.05089 -0.36094 -0.0502 -0.39201 -0.05251 C -0.40278 -0.05066 -0.39983 -0.04927 -0.40139 -0.03863 C -0.40486 0.01133 -0.40122 0.06407 -0.4026 0.11334 C -0.40278 0.11681 -0.40486 0.12375 -0.40486 0.12398 C -0.40573 0.13439 -0.4059 0.13763 -0.40833 0.14596 C -0.40799 0.16146 -0.40833 0.17719 -0.40729 0.19269 C -0.40712 0.195 -0.40486 0.19963 -0.40486 0.19986 C -0.40347 0.19546 -0.40365 0.19731 -0.40365 0.19384 " pathEditMode="relative" rAng="0" ptsTypes="ffffffffffffA">
                                      <p:cBhvr>
                                        <p:cTn id="11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0" y="104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2  0.023 -0.02132  c 0.031 0  0.063 0.16655  0.063 0.3331  c 0 -0.08394  0.016 -0.16655  0.031 -0.16655  c 0.016 0  0.031 0.08394  0.031 0.16655  c 0 -0.0413  0.008 -0.08394  0.016 -0.08394  c 0.008 0  0.016 0.0413  0.016 0.08394  c 0 -0.02132  0.004 -0.0413  0.008 -0.0413  c 0.004 0  0.008 0.02132  0.008 0.0413  c 0 -0.01066  0.002 -0.02132  0.004 -0.02132  c 0.001 0  0.004 0.01066  0.004 0.02132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14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16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19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4" grpId="0" animBg="1"/>
      <p:bldP spid="12300" grpId="0" animBg="1"/>
      <p:bldP spid="12300" grpId="1" animBg="1"/>
      <p:bldP spid="12300" grpId="2" animBg="1"/>
      <p:bldP spid="12297" grpId="0" animBg="1"/>
      <p:bldP spid="12298" grpId="0" animBg="1"/>
      <p:bldP spid="1229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171136" cy="161555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Comic Sans MS" pitchFamily="66" charset="0"/>
              </a:rPr>
              <a:t>A Cross Section Parallel to the base of a Cone gives us what two-dimensional shape?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 flipV="1">
            <a:off x="6324600" y="3352800"/>
            <a:ext cx="1447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 flipV="1">
            <a:off x="4114800" y="2362200"/>
            <a:ext cx="22098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 flipV="1">
            <a:off x="4114800" y="2362200"/>
            <a:ext cx="15240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 flipV="1">
            <a:off x="5638800" y="4267200"/>
            <a:ext cx="1066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 rot="1882380">
            <a:off x="6629400" y="3962400"/>
            <a:ext cx="1600200" cy="1981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Oval 5"/>
          <p:cNvSpPr>
            <a:spLocks noChangeAspect="1" noChangeArrowheads="1"/>
          </p:cNvSpPr>
          <p:nvPr/>
        </p:nvSpPr>
        <p:spPr bwMode="auto">
          <a:xfrm rot="1882380">
            <a:off x="5638800" y="3352800"/>
            <a:ext cx="960438" cy="1189038"/>
          </a:xfrm>
          <a:prstGeom prst="ellipse">
            <a:avLst/>
          </a:prstGeom>
          <a:solidFill>
            <a:schemeClr val="tx1">
              <a:alpha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 rot="2927600">
            <a:off x="7011988" y="2046288"/>
            <a:ext cx="1336675" cy="1317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Oval 18"/>
          <p:cNvSpPr>
            <a:spLocks noChangeAspect="1" noChangeArrowheads="1"/>
          </p:cNvSpPr>
          <p:nvPr/>
        </p:nvSpPr>
        <p:spPr bwMode="auto">
          <a:xfrm rot="1882380">
            <a:off x="5638800" y="3352800"/>
            <a:ext cx="960438" cy="1189038"/>
          </a:xfrm>
          <a:prstGeom prst="ellipse">
            <a:avLst/>
          </a:prstGeom>
          <a:solidFill>
            <a:schemeClr val="tx1">
              <a:alpha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1203325" y="3100388"/>
            <a:ext cx="18907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latin typeface="Comic Sans MS" pitchFamily="66" charset="0"/>
              </a:rPr>
              <a:t>A Circle</a:t>
            </a:r>
          </a:p>
        </p:txBody>
      </p:sp>
    </p:spTree>
    <p:extLst>
      <p:ext uri="{BB962C8B-B14F-4D97-AF65-F5344CB8AC3E}">
        <p14:creationId xmlns:p14="http://schemas.microsoft.com/office/powerpoint/2010/main" val="86890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5.8501E-6 C -0.00383 0.00163 -0.00678 0.00625 -0.0106 0.00787 C -0.01824 0.01134 -0.02674 0.0199 -0.03299 0.02661 C -0.03681 0.03077 -0.03942 0.03563 -0.04358 0.0391 C -0.04845 0.04858 -0.06025 0.05367 -0.0672 0.06108 C -0.07379 0.06825 -0.08143 0.07935 -0.08942 0.08305 C -0.09862 0.09184 -0.10938 0.1048 -0.12015 0.10965 C -0.12536 0.12076 -0.11911 0.10988 -0.12605 0.1159 C -0.13508 0.12376 -0.12449 0.11867 -0.13299 0.12214 C -0.13907 0.13024 -0.13508 0.12631 -0.14602 0.13163 C -0.15192 0.13464 -0.15626 0.14181 -0.16251 0.14412 C -0.16581 0.14875 -0.17067 0.15129 -0.17067 0.15823 " pathEditMode="relative" ptsTypes="fffffffffffA">
                                      <p:cBhvr>
                                        <p:cTn id="11" dur="2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20" dur="2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22" dur="2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1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2  -0.023 -0.02132  c -0.031 0  -0.063 0.16655  -0.063 0.3331  c 0 -0.08394  -0.016 -0.16655  -0.031 -0.16655  c -0.016 0  -0.031 0.08394  -0.031 0.16655  c 0 -0.0413  -0.008 -0.08394  -0.016 -0.08394  c -0.008 0  -0.016 0.0413  -0.016 0.08394  c 0 -0.02132  -0.004 -0.0413  -0.008 -0.0413  c -0.004 0  -0.008 0.02132  -0.008 0.0413  c 0 -0.01066  -0.002 -0.02132  -0.004 -0.02132  c -0.001 0  -0.004 0.01066  -0.004 0.02132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24" dur="2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8" grpId="0" animBg="1"/>
      <p:bldP spid="13326" grpId="0" animBg="1"/>
      <p:bldP spid="13317" grpId="0" animBg="1"/>
      <p:bldP spid="13329" grpId="0" animBg="1"/>
      <p:bldP spid="13329" grpId="1" animBg="1"/>
      <p:bldP spid="13329" grpId="2" animBg="1"/>
      <p:bldP spid="13330" grpId="0" animBg="1"/>
      <p:bldP spid="1333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Arc 15"/>
          <p:cNvSpPr>
            <a:spLocks noChangeAspect="1"/>
          </p:cNvSpPr>
          <p:nvPr/>
        </p:nvSpPr>
        <p:spPr bwMode="auto">
          <a:xfrm rot="8116893" flipH="1" flipV="1">
            <a:off x="1371600" y="3581400"/>
            <a:ext cx="1563688" cy="16319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990600" y="3276600"/>
            <a:ext cx="2286000" cy="2209800"/>
          </a:xfrm>
          <a:prstGeom prst="ellipse">
            <a:avLst/>
          </a:prstGeom>
          <a:solidFill>
            <a:schemeClr val="tx1">
              <a:alpha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077200" cy="159988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Comic Sans MS" pitchFamily="66" charset="0"/>
              </a:rPr>
              <a:t>Finally, no matter how you slice it, the cross section of a sphere is going to be a ….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5410200" y="2209800"/>
            <a:ext cx="2590800" cy="2286000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Arc 14"/>
          <p:cNvSpPr>
            <a:spLocks noChangeAspect="1"/>
          </p:cNvSpPr>
          <p:nvPr/>
        </p:nvSpPr>
        <p:spPr bwMode="auto">
          <a:xfrm rot="8116893">
            <a:off x="1371600" y="3581400"/>
            <a:ext cx="1563688" cy="16319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990600" y="3276600"/>
            <a:ext cx="2286000" cy="2209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3581400" y="4343400"/>
            <a:ext cx="2416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Comic Sans MS" pitchFamily="66" charset="0"/>
              </a:rPr>
              <a:t>A Circle</a:t>
            </a:r>
          </a:p>
        </p:txBody>
      </p:sp>
    </p:spTree>
    <p:extLst>
      <p:ext uri="{BB962C8B-B14F-4D97-AF65-F5344CB8AC3E}">
        <p14:creationId xmlns:p14="http://schemas.microsoft.com/office/powerpoint/2010/main" val="359084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6 0.02359 C -0.01423 0.01758 -0.02031 0.0155 -0.0276 0.0111 C -0.04253 0.00208 -0.03211 0.00648 -0.04045 0.00324 C -0.0533 -0.00833 -0.03211 0.01018 -0.04982 -0.00301 C -0.05573 -0.0074 -0.06076 -0.01411 -0.06632 -0.01874 C -0.06805 -0.02036 -0.07031 -0.02059 -0.07222 -0.02198 C -0.08125 -0.02868 -0.08923 -0.03886 -0.0993 -0.04233 C -0.1085 -0.04997 -0.11823 -0.05737 -0.12864 -0.06107 C -0.13385 -0.0657 -0.13941 -0.06731 -0.14514 -0.07055 C -0.15225 -0.07472 -0.15868 -0.07957 -0.16632 -0.08143 C -0.1776 -0.09137 -0.19097 -0.09507 -0.20277 -0.1034 C -0.21336 -0.1108 -0.22413 -0.11774 -0.23455 -0.12538 C -0.2434 -0.13185 -0.25225 -0.13787 -0.26041 -0.14573 C -0.26284 -0.14805 -0.26614 -0.14828 -0.26875 -0.15036 C -0.27465 -0.15522 -0.27708 -0.15799 -0.28402 -0.15984 C -0.28767 -0.16239 -0.29097 -0.16539 -0.29461 -0.16771 C -0.30121 -0.17164 -0.30816 -0.17303 -0.31458 -0.17719 C -0.32066 -0.18112 -0.32725 -0.18621 -0.3335 -0.18968 C -0.33906 -0.19269 -0.3467 -0.19385 -0.35225 -0.19755 C -0.3585 -0.20171 -0.36527 -0.20472 -0.37222 -0.2068 C -0.3842 -0.21513 -0.39757 -0.21605 -0.40989 -0.22253 C -0.41805 -0.22669 -0.42639 -0.23063 -0.43455 -0.23502 C -0.44514 -0.24057 -0.45659 -0.24104 -0.46753 -0.24451 C -0.47708 -0.24751 -0.48628 -0.25168 -0.49583 -0.25538 C -0.49826 -0.22091 -0.4967 -0.23456 -0.4993 -0.21467 C -0.49878 -0.15846 -0.5 -0.10039 -0.49583 -0.04395 C -0.49514 -0.00925 -0.49548 0.02637 -0.49218 0.06107 C -0.49097 0.096 -0.4901 0.10687 -0.49218 0.14735 C -0.49236 0.15059 -0.49461 0.15684 -0.49461 0.15707 " pathEditMode="relative" rAng="0" ptsTypes="ffffffffffffffffffffffffffffA">
                                      <p:cBhvr>
                                        <p:cTn id="11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35" y="-7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2  0.023 -0.02132  c 0.031 0  0.063 0.16655  0.063 0.3331  c 0 -0.08394  0.016 -0.16655  0.031 -0.16655  c 0.016 0  0.031 0.08394  0.031 0.16655  c 0 -0.0413  0.008 -0.08394  0.016 -0.08394  c 0.008 0  0.016 0.0413  0.016 0.08394  c 0 -0.02132  0.004 -0.0413  0.008 -0.0413  c 0.004 0  0.008 0.02132  0.008 0.0413  c 0 -0.01066  0.002 -0.02132  0.004 -0.02132  c 0.001 0  0.004 0.01066  0.004 0.02132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17" dur="2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2  0.023 -0.02132  c 0.031 0  0.063 0.16655  0.063 0.3331  c 0 -0.08394  0.016 -0.16655  0.031 -0.16655  c 0.016 0  0.031 0.08394  0.031 0.16655  c 0 -0.0413  0.008 -0.08394  0.016 -0.08394  c 0.008 0  0.016 0.0413  0.016 0.08394  c 0 -0.02132  0.004 -0.0413  0.008 -0.0413  c 0.004 0  0.008 0.02132  0.008 0.0413  c 0 -0.01066  0.002 -0.02132  0.004 -0.02132  c 0.001 0  0.004 0.01066  0.004 0.02132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19" dur="2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animBg="1"/>
      <p:bldP spid="14353" grpId="0" animBg="1"/>
      <p:bldP spid="14353" grpId="1" animBg="1"/>
      <p:bldP spid="14353" grpId="2" animBg="1"/>
      <p:bldP spid="14350" grpId="0" animBg="1"/>
      <p:bldP spid="14352" grpId="0" animBg="1"/>
      <p:bldP spid="143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7848600" cy="1371600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What is a Cross Section?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itchFamily="66" charset="0"/>
              </a:rPr>
              <a:t>So far we have dealt with two-dimensional figures and three-dimensional figures independently (more or less), but cross sections are where the two shall meet.</a:t>
            </a:r>
          </a:p>
          <a:p>
            <a:r>
              <a:rPr lang="en-US" sz="2800" dirty="0">
                <a:latin typeface="Comic Sans MS" pitchFamily="66" charset="0"/>
              </a:rPr>
              <a:t>A cross section is the two-dimensional figure that results or that is revealed when a two-dimensional plane intersects with a three-dimensional figure.</a:t>
            </a:r>
          </a:p>
        </p:txBody>
      </p:sp>
    </p:spTree>
    <p:extLst>
      <p:ext uri="{BB962C8B-B14F-4D97-AF65-F5344CB8AC3E}">
        <p14:creationId xmlns:p14="http://schemas.microsoft.com/office/powerpoint/2010/main" val="365594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Cross Section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37127"/>
            <a:ext cx="82296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Comic Sans MS" pitchFamily="66" charset="0"/>
              </a:rPr>
              <a:t>Another way of saying it: a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cross section </a:t>
            </a:r>
            <a:r>
              <a:rPr lang="en-US" sz="2800" dirty="0" smtClean="0">
                <a:latin typeface="Comic Sans MS" pitchFamily="66" charset="0"/>
              </a:rPr>
              <a:t>is </a:t>
            </a:r>
            <a:r>
              <a:rPr lang="en-US" sz="2800" dirty="0">
                <a:latin typeface="Comic Sans MS" pitchFamily="66" charset="0"/>
              </a:rPr>
              <a:t>the shape you see on the inside when you slice off a piece of a figure.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Comic Sans MS" pitchFamily="66" charset="0"/>
              </a:rPr>
              <a:t>Cutting an orange in half is a good example.  When you slice the orange in half and then look at the new face you just made, what is its shape?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Comic Sans MS" pitchFamily="66" charset="0"/>
              </a:rPr>
              <a:t>A circle.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321"/>
          <a:stretch/>
        </p:blipFill>
        <p:spPr>
          <a:xfrm>
            <a:off x="6477000" y="685801"/>
            <a:ext cx="1828800" cy="1770660"/>
          </a:xfrm>
          <a:prstGeom prst="round2SameRect">
            <a:avLst/>
          </a:prstGeom>
        </p:spPr>
      </p:pic>
    </p:spTree>
    <p:extLst>
      <p:ext uri="{BB962C8B-B14F-4D97-AF65-F5344CB8AC3E}">
        <p14:creationId xmlns:p14="http://schemas.microsoft.com/office/powerpoint/2010/main" val="296515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Cross Sections all Around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Cross Sections are all around us, everywhere.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There is a cross section when you cut your birthday cake.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There are cross sections in every loaf of sliced bread.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A floor plan of a house is nothing but a fancy cross section.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Science books and advertisements are full of them.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01015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421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sz="4000" dirty="0" smtClean="0">
                <a:latin typeface="Comic Sans MS" pitchFamily="66" charset="0"/>
              </a:rPr>
              <a:t>More Cross </a:t>
            </a:r>
            <a:r>
              <a:rPr lang="en-US" sz="4000" dirty="0">
                <a:latin typeface="Comic Sans MS" pitchFamily="66" charset="0"/>
              </a:rPr>
              <a:t>Sections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6446"/>
            <a:ext cx="8229600" cy="3352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omic Sans MS" pitchFamily="66" charset="0"/>
              </a:rPr>
              <a:t>Cross sections let us see what is on the inside.</a:t>
            </a:r>
          </a:p>
          <a:p>
            <a:r>
              <a:rPr lang="en-US" dirty="0" smtClean="0">
                <a:latin typeface="Comic Sans MS" pitchFamily="66" charset="0"/>
              </a:rPr>
              <a:t>MRI images are </a:t>
            </a:r>
            <a:r>
              <a:rPr lang="en-US" dirty="0">
                <a:latin typeface="Comic Sans MS" pitchFamily="66" charset="0"/>
              </a:rPr>
              <a:t>good examples.</a:t>
            </a:r>
          </a:p>
          <a:p>
            <a:r>
              <a:rPr lang="en-US" dirty="0">
                <a:latin typeface="Comic Sans MS" pitchFamily="66" charset="0"/>
              </a:rPr>
              <a:t>Mall maps are </a:t>
            </a:r>
            <a:r>
              <a:rPr lang="en-US" dirty="0" smtClean="0">
                <a:latin typeface="Comic Sans MS" pitchFamily="66" charset="0"/>
              </a:rPr>
              <a:t>also examples.</a:t>
            </a:r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Can you think of some examples of cross sections that you have seen and how or why they are used?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287" y="4724400"/>
            <a:ext cx="1798320" cy="194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8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omic Sans MS" pitchFamily="66" charset="0"/>
              </a:rPr>
              <a:t>There’s more than One Way to slice a Figure.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omic Sans MS" pitchFamily="66" charset="0"/>
              </a:rPr>
              <a:t>There is an infinite number of ways that a two-dimensional plane can intersect with a three-dimensional </a:t>
            </a:r>
            <a:r>
              <a:rPr lang="en-US" sz="2800" dirty="0" smtClean="0">
                <a:latin typeface="Comic Sans MS" pitchFamily="66" charset="0"/>
              </a:rPr>
              <a:t>figure.  For this presentation, the following will be demonstrated: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Intersections </a:t>
            </a:r>
            <a:r>
              <a:rPr lang="en-US" dirty="0">
                <a:latin typeface="Comic Sans MS" pitchFamily="66" charset="0"/>
              </a:rPr>
              <a:t>Parallel with the base.</a:t>
            </a:r>
          </a:p>
          <a:p>
            <a:pPr lvl="1"/>
            <a:r>
              <a:rPr lang="en-US" dirty="0">
                <a:latin typeface="Comic Sans MS" pitchFamily="66" charset="0"/>
              </a:rPr>
              <a:t>Intersections Perpendicular with the base.</a:t>
            </a:r>
          </a:p>
        </p:txBody>
      </p:sp>
    </p:spTree>
    <p:extLst>
      <p:ext uri="{BB962C8B-B14F-4D97-AF65-F5344CB8AC3E}">
        <p14:creationId xmlns:p14="http://schemas.microsoft.com/office/powerpoint/2010/main" val="2241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Clarifying Terms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29600" cy="4343400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An intersection </a:t>
            </a:r>
            <a:r>
              <a:rPr lang="en-US" u="sng" dirty="0">
                <a:latin typeface="Comic Sans MS" pitchFamily="66" charset="0"/>
              </a:rPr>
              <a:t>perpendicular</a:t>
            </a:r>
            <a:r>
              <a:rPr lang="en-US" dirty="0">
                <a:latin typeface="Comic Sans MS" pitchFamily="66" charset="0"/>
              </a:rPr>
              <a:t> to the base will be exactly straight up and down have 90</a:t>
            </a:r>
            <a:r>
              <a:rPr lang="en-US" baseline="30000" dirty="0">
                <a:latin typeface="Comic Sans MS" pitchFamily="66" charset="0"/>
              </a:rPr>
              <a:t>0</a:t>
            </a:r>
            <a:r>
              <a:rPr lang="en-US" dirty="0">
                <a:latin typeface="Comic Sans MS" pitchFamily="66" charset="0"/>
              </a:rPr>
              <a:t> angles where the two-dimensional plane meets the three-dimensional base.</a:t>
            </a:r>
          </a:p>
          <a:p>
            <a:r>
              <a:rPr lang="en-US" dirty="0" smtClean="0">
                <a:latin typeface="Comic Sans MS" pitchFamily="66" charset="0"/>
              </a:rPr>
              <a:t>How </a:t>
            </a:r>
            <a:r>
              <a:rPr lang="en-US" dirty="0">
                <a:latin typeface="Comic Sans MS" pitchFamily="66" charset="0"/>
              </a:rPr>
              <a:t>do you remember what </a:t>
            </a:r>
            <a:r>
              <a:rPr lang="en-US" u="sng" dirty="0">
                <a:latin typeface="Comic Sans MS" pitchFamily="66" charset="0"/>
              </a:rPr>
              <a:t>perpendicular</a:t>
            </a:r>
            <a:r>
              <a:rPr lang="en-US" dirty="0">
                <a:latin typeface="Comic Sans MS" pitchFamily="66" charset="0"/>
              </a:rPr>
              <a:t>  is?</a:t>
            </a:r>
          </a:p>
          <a:p>
            <a:pPr>
              <a:buFont typeface="Wingdings" pitchFamily="2" charset="2"/>
              <a:buNone/>
            </a:pPr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92766">
            <a:off x="6272448" y="4002705"/>
            <a:ext cx="2478216" cy="208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2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Clarifying Terms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latin typeface="Comic Sans MS" pitchFamily="66" charset="0"/>
              </a:rPr>
              <a:t>An intersection parallel to the base is a side to side cut that is </a:t>
            </a:r>
            <a:r>
              <a:rPr lang="en-US" sz="2800" u="sng">
                <a:latin typeface="Comic Sans MS" pitchFamily="66" charset="0"/>
              </a:rPr>
              <a:t>parallel</a:t>
            </a:r>
            <a:r>
              <a:rPr lang="en-US" sz="2800">
                <a:latin typeface="Comic Sans MS" pitchFamily="66" charset="0"/>
              </a:rPr>
              <a:t> to the base of the three-dimensional figure. It will always yield a two-dimensional figure in the shape of the base.</a:t>
            </a:r>
          </a:p>
          <a:p>
            <a:pPr>
              <a:lnSpc>
                <a:spcPct val="90000"/>
              </a:lnSpc>
            </a:pPr>
            <a:r>
              <a:rPr lang="en-US" sz="2800" b="1" i="1">
                <a:latin typeface="Comic Sans MS" pitchFamily="66" charset="0"/>
              </a:rPr>
              <a:t>Remember:</a:t>
            </a:r>
            <a:r>
              <a:rPr lang="en-US" sz="2800" i="1">
                <a:latin typeface="Comic Sans MS" pitchFamily="66" charset="0"/>
              </a:rPr>
              <a:t> </a:t>
            </a:r>
            <a:r>
              <a:rPr lang="en-US" sz="2800" i="1" u="sng">
                <a:latin typeface="Comic Sans MS" pitchFamily="66" charset="0"/>
              </a:rPr>
              <a:t>Parallel</a:t>
            </a:r>
            <a:r>
              <a:rPr lang="en-US" sz="2800" i="1">
                <a:latin typeface="Comic Sans MS" pitchFamily="66" charset="0"/>
              </a:rPr>
              <a:t> means that if the two-dimensional  plane and the base of the figure went on forever, they would never, ever touch (intersect).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omic Sans MS" pitchFamily="66" charset="0"/>
              </a:rPr>
              <a:t>Let’s look at some cross sections.</a:t>
            </a:r>
            <a:endParaRPr lang="en-US" sz="2800" u="sng"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334000"/>
            <a:ext cx="219456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11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4495800" y="2819400"/>
            <a:ext cx="1295400" cy="11430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 rot="5400000">
            <a:off x="1447800" y="2133600"/>
            <a:ext cx="533400" cy="2057400"/>
          </a:xfrm>
          <a:prstGeom prst="rtTriangle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7467600" cy="274288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 pitchFamily="66" charset="0"/>
              </a:rPr>
              <a:t>A Cross Section Parallel to the base of a Cylinder gives us what two- dimensional shape?</a:t>
            </a: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4343400" y="2667000"/>
            <a:ext cx="1295400" cy="11430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57200" y="449580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Comic Sans MS" pitchFamily="66" charset="0"/>
              </a:rPr>
              <a:t>A Circle</a:t>
            </a:r>
          </a:p>
        </p:txBody>
      </p:sp>
    </p:spTree>
    <p:extLst>
      <p:ext uri="{BB962C8B-B14F-4D97-AF65-F5344CB8AC3E}">
        <p14:creationId xmlns:p14="http://schemas.microsoft.com/office/powerpoint/2010/main" val="277283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7341E-7 C 0.02899 -0.01041 -0.00191 1.7341E-7 0.07465 -0.0044 C 0.07951 -0.00463 0.08403 -0.00786 0.08889 -0.00856 C 0.10156 -0.01018 0.13368 -0.01203 0.14444 -0.01272 C 0.15399 -0.01688 0.1618 -0.02428 0.17153 -0.02752 C 0.18038 -0.03584 0.18472 -0.03445 0.19687 -0.03607 C 0.20573 -0.04393 0.21979 -0.04648 0.23021 -0.04879 C 0.23785 -0.05272 0.24462 -0.05434 0.25243 -0.05711 C 0.25937 -0.05966 0.26892 -0.06729 0.27621 -0.06775 C 0.29531 -0.06914 0.31441 -0.07052 0.33333 -0.07399 C 0.34878 -0.08116 0.36458 -0.08278 0.3809 -0.08463 C 0.38941 -0.08833 0.39792 -0.09156 0.40642 -0.09526 C 0.41024 -0.10289 0.41007 -0.10937 0.41597 -0.10151 C 0.41389 -0.07376 0.41042 -0.0474 0.40312 -0.02127 C 0.40121 0.03352 0.40035 0.08832 0.39045 0.1415 C 0.38958 0.15584 0.38871 0.17526 0.38733 0.19006 C 0.38698 0.19422 0.38646 0.19861 0.38576 0.20277 C 0.3849 0.20717 0.38264 0.21549 0.38264 0.21549 C 0.38316 0.22682 0.38281 0.23815 0.3842 0.24925 C 0.38472 0.25364 0.39288 0.25873 0.39531 0.26196 C 0.40885 0.28 0.42153 0.29225 0.43976 0.30011 C 0.45156 0.2948 0.46059 0.30289 0.47153 0.30636 C 0.4849 0.31884 0.50365 0.31792 0.5191 0.31907 C 0.55434 0.32485 0.50486 0.31722 0.58264 0.32323 C 0.58698 0.32347 0.59097 0.32717 0.59531 0.32763 C 0.6059 0.32878 0.61649 0.32902 0.62708 0.32971 C 0.6434 0.33202 0.64653 0.33387 0.66354 0.33179 C 0.67708 0.32578 0.66979 0.32809 0.68576 0.32555 C 0.68993 0.32393 0.69479 0.32439 0.69844 0.32115 C 0.70625 0.31445 0.70226 0.31491 0.7 0.31491 L 0.73021 0.29595 " pathEditMode="relative" ptsTypes="fffffffffffffffffffffffffffffAA">
                                      <p:cBhvr>
                                        <p:cTn id="11" dur="3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5  -0.018 -0.02131  -0.023 -0.02131  c -0.031 0  -0.063 0.16647  -0.063 0.33295  c 0 -0.0839  -0.016 -0.16647  -0.031 -0.16647  c -0.016 0  -0.031 0.0839  -0.031 0.16647  c 0 -0.04129  -0.008 -0.0839  -0.016 -0.0839  c -0.008 0  -0.016 0.04129  -0.016 0.0839  c 0 -0.02131  -0.004 -0.04129  -0.008 -0.04129  c -0.004 0  -0.008 0.02131  -0.008 0.04129  c 0 -0.01065  -0.002 -0.02131  -0.004 -0.02131  c -0.001 0  -0.004 0.01065  -0.004 0.02131  c 0 -0.00533  -0.001 -0.01065  -0.002 -0.01065  c 0 -0.00133  -0.002 0.00533  -0.002 0.01065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14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animBg="1"/>
      <p:bldP spid="6153" grpId="1" animBg="1"/>
      <p:bldP spid="6153" grpId="2" animBg="1"/>
      <p:bldP spid="6149" grpId="0" animBg="1"/>
      <p:bldP spid="615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571</Words>
  <Application>Microsoft Office PowerPoint</Application>
  <PresentationFormat>On-screen Show (4:3)</PresentationFormat>
  <Paragraphs>49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iRespondQuestionMaster</vt:lpstr>
      <vt:lpstr>iRespondGraphMaster</vt:lpstr>
      <vt:lpstr>Cross Sections</vt:lpstr>
      <vt:lpstr>What is a Cross Section?</vt:lpstr>
      <vt:lpstr>Cross Section</vt:lpstr>
      <vt:lpstr>Cross Sections all Around</vt:lpstr>
      <vt:lpstr>More Cross Sections </vt:lpstr>
      <vt:lpstr>There’s more than One Way to slice a Figure.</vt:lpstr>
      <vt:lpstr>Clarifying Terms</vt:lpstr>
      <vt:lpstr>Clarifying Terms</vt:lpstr>
      <vt:lpstr>A Cross Section Parallel to the base of a Cylinder gives us what two- dimensional shape?</vt:lpstr>
      <vt:lpstr>A Cross Section Perpendicular to the base of a Cylinder gives us what two- dimensional shape?</vt:lpstr>
      <vt:lpstr>A Cross Section Perpendicular to the base of a Pyramid gives us what two- dimensional shape?</vt:lpstr>
      <vt:lpstr>A Cross Section Parallel to the base of a Square Pyramid gives us what two- dimensional shape?</vt:lpstr>
      <vt:lpstr>A Cross Section Perpendicular to the base of a Rectangular Prism gives us what two- dimensional shape?</vt:lpstr>
      <vt:lpstr>A Cross Section Parallel to the base of a Rectangular Prism gives us what two- dimensional shape?</vt:lpstr>
      <vt:lpstr>A Cross Section Perpendicular to the base of a Cone gives us what two-dimensional shape?</vt:lpstr>
      <vt:lpstr>A Cross Section Parallel to the base of a Cone gives us what two-dimensional shape?</vt:lpstr>
      <vt:lpstr>Finally, no matter how you slice it, the cross section of a sphere is going to be a 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Sections</dc:title>
  <dc:creator>Linda Trawick</dc:creator>
  <cp:lastModifiedBy>Kelley Keel</cp:lastModifiedBy>
  <cp:revision>2</cp:revision>
  <dcterms:created xsi:type="dcterms:W3CDTF">2012-08-05T07:34:09Z</dcterms:created>
  <dcterms:modified xsi:type="dcterms:W3CDTF">2013-02-05T15:32:49Z</dcterms:modified>
</cp:coreProperties>
</file>